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3" r:id="rId2"/>
    <p:sldId id="322" r:id="rId3"/>
    <p:sldId id="323" r:id="rId4"/>
    <p:sldId id="324" r:id="rId5"/>
    <p:sldId id="325" r:id="rId6"/>
    <p:sldId id="326" r:id="rId7"/>
    <p:sldId id="348" r:id="rId8"/>
    <p:sldId id="327" r:id="rId9"/>
    <p:sldId id="328" r:id="rId10"/>
    <p:sldId id="329" r:id="rId11"/>
    <p:sldId id="349" r:id="rId12"/>
    <p:sldId id="330" r:id="rId13"/>
    <p:sldId id="331" r:id="rId14"/>
    <p:sldId id="350" r:id="rId15"/>
    <p:sldId id="332" r:id="rId16"/>
    <p:sldId id="333" r:id="rId17"/>
    <p:sldId id="351" r:id="rId18"/>
    <p:sldId id="334" r:id="rId19"/>
    <p:sldId id="335" r:id="rId20"/>
    <p:sldId id="352" r:id="rId21"/>
    <p:sldId id="336" r:id="rId22"/>
    <p:sldId id="337" r:id="rId23"/>
    <p:sldId id="353" r:id="rId24"/>
    <p:sldId id="338" r:id="rId25"/>
    <p:sldId id="339" r:id="rId26"/>
    <p:sldId id="354" r:id="rId27"/>
    <p:sldId id="340" r:id="rId28"/>
    <p:sldId id="341" r:id="rId29"/>
    <p:sldId id="355" r:id="rId30"/>
    <p:sldId id="342" r:id="rId31"/>
    <p:sldId id="343" r:id="rId32"/>
    <p:sldId id="356" r:id="rId33"/>
    <p:sldId id="344" r:id="rId34"/>
    <p:sldId id="345" r:id="rId35"/>
    <p:sldId id="346" r:id="rId36"/>
    <p:sldId id="347" r:id="rId37"/>
    <p:sldId id="357" r:id="rId38"/>
    <p:sldId id="358" r:id="rId39"/>
    <p:sldId id="360" r:id="rId40"/>
    <p:sldId id="361" r:id="rId41"/>
    <p:sldId id="359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526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4C4-450D-4AEC-A625-6E78D10053AF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C241-6654-44B2-BD38-9A812F10C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6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823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65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061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703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11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843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92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713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869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8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355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210D-F543-4888-99C4-BD35DC0F7C43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683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14" y="-122350"/>
            <a:ext cx="12627028" cy="71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06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179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F427743B-B2AA-4707-851F-0294C80D08EB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957735" y="62547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D5FBB492-577D-4CAE-B690-92535A88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265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57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365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693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55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635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51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577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269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5953-C702-4266-B636-E12FF0AE0B91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2417C-8D44-4CCC-B5E7-D383E13545B8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14" y="-122350"/>
            <a:ext cx="12627028" cy="71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26" y="0"/>
            <a:ext cx="8877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PROPUESTA DE VALOR</a:t>
            </a:r>
          </a:p>
        </p:txBody>
      </p:sp>
      <p:sp>
        <p:nvSpPr>
          <p:cNvPr id="8" name="1 CuadroTexto"/>
          <p:cNvSpPr txBox="1"/>
          <p:nvPr/>
        </p:nvSpPr>
        <p:spPr>
          <a:xfrm>
            <a:off x="1957680" y="2837238"/>
            <a:ext cx="8203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/>
              <a:t>¿Cuál es mi producto o servicio?</a:t>
            </a:r>
          </a:p>
          <a:p>
            <a:pPr algn="ctr"/>
            <a:r>
              <a:rPr lang="es-ES_tradnl" sz="2200" dirty="0" smtClean="0"/>
              <a:t>¿Qué lo hace único o atractivo frente a la competencia?</a:t>
            </a:r>
          </a:p>
          <a:p>
            <a:pPr algn="ctr"/>
            <a:r>
              <a:rPr lang="es-ES_tradnl" sz="2200" dirty="0" smtClean="0"/>
              <a:t>¿Cuál piensas que es el motivo por el que te eligen los clientes?</a:t>
            </a:r>
          </a:p>
        </p:txBody>
      </p:sp>
    </p:spTree>
    <p:extLst>
      <p:ext uri="{BB962C8B-B14F-4D97-AF65-F5344CB8AC3E}">
        <p14:creationId xmlns:p14="http://schemas.microsoft.com/office/powerpoint/2010/main" val="42790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89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5375" y="1592161"/>
            <a:ext cx="7419650" cy="781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 CuadroTexto"/>
          <p:cNvSpPr txBox="1"/>
          <p:nvPr/>
        </p:nvSpPr>
        <p:spPr>
          <a:xfrm>
            <a:off x="2349500" y="1592161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/>
              <a:t>Son los grupos de personas o entidades a los que se dirige una </a:t>
            </a:r>
            <a:r>
              <a:rPr lang="es-ES_tradnl" sz="2200" dirty="0" smtClean="0"/>
              <a:t>empresa o la que paga por nuestro producto.</a:t>
            </a:r>
            <a:endParaRPr lang="es-ES" sz="2200" dirty="0"/>
          </a:p>
        </p:txBody>
      </p:sp>
      <p:sp>
        <p:nvSpPr>
          <p:cNvPr id="14" name="1 CuadroTexto"/>
          <p:cNvSpPr txBox="1"/>
          <p:nvPr/>
        </p:nvSpPr>
        <p:spPr>
          <a:xfrm>
            <a:off x="635757" y="2716291"/>
            <a:ext cx="68500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FACTORES DE SEGMENTACIÓN</a:t>
            </a:r>
          </a:p>
          <a:p>
            <a:pPr marL="342900" indent="-342900">
              <a:buFontTx/>
              <a:buChar char="-"/>
            </a:pPr>
            <a:r>
              <a:rPr lang="es-ES_tradnl" sz="2000" dirty="0"/>
              <a:t>Demográficos </a:t>
            </a:r>
            <a:r>
              <a:rPr lang="es-ES_tradnl" sz="900" dirty="0"/>
              <a:t>(edad, género, ocupación, NSE, estudios, </a:t>
            </a:r>
            <a:r>
              <a:rPr lang="es-ES_tradnl" sz="900" dirty="0" err="1"/>
              <a:t>etc</a:t>
            </a:r>
            <a:r>
              <a:rPr lang="es-ES_tradnl" sz="900" dirty="0"/>
              <a:t>)</a:t>
            </a:r>
            <a:endParaRPr lang="es-ES_tradnl" sz="1200" dirty="0"/>
          </a:p>
          <a:p>
            <a:pPr marL="342900" indent="-342900">
              <a:buFontTx/>
              <a:buChar char="-"/>
            </a:pPr>
            <a:r>
              <a:rPr lang="es-ES_tradnl" sz="2000" dirty="0"/>
              <a:t>Geográficos </a:t>
            </a:r>
            <a:r>
              <a:rPr lang="es-ES_tradnl" sz="900" dirty="0"/>
              <a:t>(país, región, estado, ciudad, comunidad, </a:t>
            </a:r>
            <a:r>
              <a:rPr lang="es-ES_tradnl" sz="900" dirty="0" err="1"/>
              <a:t>etc</a:t>
            </a:r>
            <a:r>
              <a:rPr lang="es-ES_tradnl" sz="900" dirty="0"/>
              <a:t>)</a:t>
            </a:r>
          </a:p>
          <a:p>
            <a:pPr marL="342900" indent="-342900">
              <a:buFontTx/>
              <a:buChar char="-"/>
            </a:pPr>
            <a:r>
              <a:rPr lang="es-ES_tradnl" sz="2000" dirty="0" err="1"/>
              <a:t>Psicográficos</a:t>
            </a:r>
            <a:r>
              <a:rPr lang="es-ES_tradnl" sz="2000" dirty="0"/>
              <a:t> </a:t>
            </a:r>
            <a:r>
              <a:rPr lang="es-ES_tradnl" sz="900" dirty="0"/>
              <a:t>(Personalidad, estilo de vida, valores, actitudes, </a:t>
            </a:r>
            <a:r>
              <a:rPr lang="es-ES_tradnl" sz="900" dirty="0" err="1"/>
              <a:t>etc</a:t>
            </a:r>
            <a:r>
              <a:rPr lang="es-ES_tradnl" sz="900" dirty="0"/>
              <a:t>)</a:t>
            </a:r>
          </a:p>
          <a:p>
            <a:pPr marL="342900" indent="-342900">
              <a:buFontTx/>
              <a:buChar char="-"/>
            </a:pPr>
            <a:r>
              <a:rPr lang="es-ES_tradnl" sz="2000" dirty="0"/>
              <a:t>Conductuales </a:t>
            </a:r>
            <a:r>
              <a:rPr lang="es-ES_tradnl" sz="900" dirty="0"/>
              <a:t>(beneficios, económicos, calidad, servicios, fidelidad, </a:t>
            </a:r>
            <a:r>
              <a:rPr lang="es-ES_tradnl" sz="900" dirty="0" err="1"/>
              <a:t>etc</a:t>
            </a:r>
            <a:r>
              <a:rPr lang="es-ES_tradnl" sz="900" dirty="0"/>
              <a:t>)</a:t>
            </a:r>
            <a:endParaRPr lang="es-ES_tradnl" sz="2000" dirty="0"/>
          </a:p>
        </p:txBody>
      </p:sp>
      <p:sp>
        <p:nvSpPr>
          <p:cNvPr id="15" name="1 CuadroTexto"/>
          <p:cNvSpPr txBox="1"/>
          <p:nvPr/>
        </p:nvSpPr>
        <p:spPr>
          <a:xfrm>
            <a:off x="3351375" y="4078862"/>
            <a:ext cx="69354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/>
              <a:t>TIPOS DE MERCADO</a:t>
            </a:r>
          </a:p>
          <a:p>
            <a:pPr marL="342900" indent="-342900" algn="r">
              <a:buFontTx/>
              <a:buChar char="-"/>
            </a:pPr>
            <a:r>
              <a:rPr lang="es-ES_tradnl" sz="2000" dirty="0"/>
              <a:t>Mercado de masas </a:t>
            </a:r>
            <a:r>
              <a:rPr lang="es-ES_tradnl" sz="900" dirty="0"/>
              <a:t>(Público en general)</a:t>
            </a:r>
          </a:p>
          <a:p>
            <a:pPr marL="342900" indent="-342900" algn="r">
              <a:buFontTx/>
              <a:buChar char="-"/>
            </a:pPr>
            <a:r>
              <a:rPr lang="es-ES_tradnl" sz="2000" dirty="0"/>
              <a:t>Segmento de mercado </a:t>
            </a:r>
            <a:r>
              <a:rPr lang="es-ES_tradnl" sz="900" dirty="0"/>
              <a:t>(Industria automotriz)</a:t>
            </a:r>
          </a:p>
          <a:p>
            <a:pPr marL="342900" indent="-342900" algn="r">
              <a:buFontTx/>
              <a:buChar char="-"/>
            </a:pPr>
            <a:r>
              <a:rPr lang="es-ES_tradnl" sz="2000" dirty="0"/>
              <a:t>Nicho de mercado </a:t>
            </a:r>
            <a:r>
              <a:rPr lang="es-ES_tradnl" sz="900" dirty="0"/>
              <a:t>(segmentos especializados, repuestos para carros)</a:t>
            </a:r>
          </a:p>
          <a:p>
            <a:pPr marL="342900" indent="-342900" algn="r">
              <a:buFontTx/>
              <a:buChar char="-"/>
            </a:pPr>
            <a:r>
              <a:rPr lang="es-ES_tradnl" sz="2000" dirty="0"/>
              <a:t>Mercado diversificado </a:t>
            </a:r>
            <a:r>
              <a:rPr lang="es-ES_tradnl" sz="900" dirty="0"/>
              <a:t>(segmentos y necesidades distintas, Amazon)</a:t>
            </a:r>
          </a:p>
          <a:p>
            <a:pPr marL="342900" indent="-342900" algn="r">
              <a:buFontTx/>
              <a:buChar char="-"/>
            </a:pPr>
            <a:r>
              <a:rPr lang="es-ES_tradnl" sz="2000" dirty="0"/>
              <a:t>Multilaterales</a:t>
            </a:r>
            <a:r>
              <a:rPr lang="es-ES_tradnl" sz="1400" dirty="0"/>
              <a:t> </a:t>
            </a:r>
            <a:r>
              <a:rPr lang="es-ES_tradnl" sz="900" dirty="0"/>
              <a:t>(tarjetas de crédito)</a:t>
            </a:r>
            <a:endParaRPr lang="es-ES_tradnl" sz="1400" dirty="0"/>
          </a:p>
          <a:p>
            <a:pPr marL="342900" indent="-342900" algn="r">
              <a:buFontTx/>
              <a:buChar char="-"/>
            </a:pPr>
            <a:endParaRPr lang="es-ES_tradnl" sz="1400" dirty="0"/>
          </a:p>
        </p:txBody>
      </p:sp>
      <p:sp>
        <p:nvSpPr>
          <p:cNvPr id="13" name="8 CuadroTexto"/>
          <p:cNvSpPr txBox="1"/>
          <p:nvPr/>
        </p:nvSpPr>
        <p:spPr>
          <a:xfrm>
            <a:off x="0" y="788351"/>
            <a:ext cx="12192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MERCADO</a:t>
            </a:r>
            <a:endParaRPr lang="es-ES" sz="2800" b="1" dirty="0"/>
          </a:p>
        </p:txBody>
      </p:sp>
      <p:pic>
        <p:nvPicPr>
          <p:cNvPr id="16" name="Picture 8" descr="http://keefwiki.com/tech/wp-content/uploads/sites/3/2015/06/Identity-Custom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843"/>
          <a:stretch/>
        </p:blipFill>
        <p:spPr bwMode="auto">
          <a:xfrm rot="16200000">
            <a:off x="9172417" y="2656703"/>
            <a:ext cx="4426272" cy="161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MERCADO</a:t>
            </a:r>
            <a:endParaRPr lang="es-ES" sz="2800" b="1" dirty="0">
              <a:latin typeface="+mj-lt"/>
            </a:endParaRPr>
          </a:p>
        </p:txBody>
      </p:sp>
      <p:sp>
        <p:nvSpPr>
          <p:cNvPr id="3" name="1 CuadroTexto"/>
          <p:cNvSpPr txBox="1"/>
          <p:nvPr/>
        </p:nvSpPr>
        <p:spPr>
          <a:xfrm>
            <a:off x="1454063" y="2837238"/>
            <a:ext cx="9211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/>
              <a:t>¿Para quienes estamos creando valor?</a:t>
            </a:r>
          </a:p>
          <a:p>
            <a:pPr algn="ctr"/>
            <a:r>
              <a:rPr lang="es-ES_tradnl" sz="2200" dirty="0" smtClean="0"/>
              <a:t>¿Qué obtiene el cliente que paga por tu producto o servicio?</a:t>
            </a:r>
          </a:p>
          <a:p>
            <a:pPr algn="ctr"/>
            <a:r>
              <a:rPr lang="es-ES_tradnl" sz="2200" dirty="0" smtClean="0"/>
              <a:t>¿Cuáles son las características generales de tu cliente objetivo? (edad, sexo, nivel socio económico, ubicación, etapa de ciclo de vida, etc.)</a:t>
            </a:r>
          </a:p>
        </p:txBody>
      </p:sp>
    </p:spTree>
    <p:extLst>
      <p:ext uri="{BB962C8B-B14F-4D97-AF65-F5344CB8AC3E}">
        <p14:creationId xmlns:p14="http://schemas.microsoft.com/office/powerpoint/2010/main" val="30972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6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0374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CANALES</a:t>
            </a:r>
          </a:p>
        </p:txBody>
      </p:sp>
      <p:sp>
        <p:nvSpPr>
          <p:cNvPr id="7" name="1 CuadroTexto"/>
          <p:cNvSpPr txBox="1"/>
          <p:nvPr/>
        </p:nvSpPr>
        <p:spPr>
          <a:xfrm>
            <a:off x="1957680" y="1628800"/>
            <a:ext cx="8203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/>
              <a:t>Son los medios a través de los cuales hacemos llegar y comunicamos nuestra propuesta de valor  a los diferentes segmentos de clientes.</a:t>
            </a:r>
            <a:endParaRPr lang="es-ES" sz="2200" dirty="0"/>
          </a:p>
        </p:txBody>
      </p:sp>
      <p:sp>
        <p:nvSpPr>
          <p:cNvPr id="8" name="1 CuadroTexto"/>
          <p:cNvSpPr txBox="1"/>
          <p:nvPr/>
        </p:nvSpPr>
        <p:spPr>
          <a:xfrm>
            <a:off x="393820" y="3619760"/>
            <a:ext cx="7403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FUNCIONES DE LOS CANALES</a:t>
            </a:r>
          </a:p>
          <a:p>
            <a:r>
              <a:rPr lang="es-ES_tradnl" sz="1600" dirty="0" smtClean="0"/>
              <a:t>1. Dar </a:t>
            </a:r>
            <a:r>
              <a:rPr lang="es-ES_tradnl" sz="1600" dirty="0"/>
              <a:t>a conocer a los clientes los productos y servicios de una empresa.</a:t>
            </a:r>
          </a:p>
          <a:p>
            <a:r>
              <a:rPr lang="es-ES_tradnl" sz="1600" dirty="0" smtClean="0"/>
              <a:t>2. Ayudar </a:t>
            </a:r>
            <a:r>
              <a:rPr lang="es-ES_tradnl" sz="1600" dirty="0"/>
              <a:t>a los clientes a evaluar la propuesta de valor de una empresa.</a:t>
            </a:r>
          </a:p>
          <a:p>
            <a:r>
              <a:rPr lang="es-ES_tradnl" sz="1600" dirty="0" smtClean="0"/>
              <a:t>3. Permitir </a:t>
            </a:r>
            <a:r>
              <a:rPr lang="es-ES_tradnl" sz="1600" dirty="0"/>
              <a:t>que los clientes compren productos y servicios específicos.</a:t>
            </a:r>
          </a:p>
          <a:p>
            <a:r>
              <a:rPr lang="es-ES_tradnl" sz="1600" dirty="0" smtClean="0"/>
              <a:t>4. Proporcionar </a:t>
            </a:r>
            <a:r>
              <a:rPr lang="es-ES_tradnl" sz="1600" dirty="0"/>
              <a:t>a los clientes una propuesta de valor.</a:t>
            </a:r>
          </a:p>
          <a:p>
            <a:r>
              <a:rPr lang="es-ES_tradnl" sz="1600" dirty="0" smtClean="0"/>
              <a:t>5. Ofrecer </a:t>
            </a:r>
            <a:r>
              <a:rPr lang="es-ES_tradnl" sz="1600" dirty="0"/>
              <a:t>a los clientes un servicio de atención postventa.</a:t>
            </a:r>
            <a:endParaRPr lang="es-ES_tradnl" dirty="0"/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50" y="3455913"/>
            <a:ext cx="4101662" cy="19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CANALES DE DISTRIBUCIÓN</a:t>
            </a:r>
            <a:endParaRPr lang="es-ES" sz="2800" b="1" dirty="0"/>
          </a:p>
        </p:txBody>
      </p:sp>
      <p:sp>
        <p:nvSpPr>
          <p:cNvPr id="3" name="1 CuadroTexto"/>
          <p:cNvSpPr txBox="1"/>
          <p:nvPr/>
        </p:nvSpPr>
        <p:spPr>
          <a:xfrm>
            <a:off x="1957680" y="2837238"/>
            <a:ext cx="820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/>
              <a:t>¿Dónde se comercializan mis productos o servicios?</a:t>
            </a:r>
          </a:p>
          <a:p>
            <a:pPr algn="ctr"/>
            <a:r>
              <a:rPr lang="es-ES_tradnl" sz="2200" dirty="0" smtClean="0"/>
              <a:t>¿Cómo llegan los productos a manos del usuario final?</a:t>
            </a:r>
          </a:p>
        </p:txBody>
      </p:sp>
    </p:spTree>
    <p:extLst>
      <p:ext uri="{BB962C8B-B14F-4D97-AF65-F5344CB8AC3E}">
        <p14:creationId xmlns:p14="http://schemas.microsoft.com/office/powerpoint/2010/main" val="41378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4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5500" y="1676607"/>
            <a:ext cx="105410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Las empresas deben definir el tipo de relación que desean establecer con cada segmento de mercado. La relación puede ser personal o automatizada. Las relaciones con los clientes pueden estar basadas en los fundamentos siguientes: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• Captación de clientes.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• Fidelización de clientes.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• Estimulación de las ventas (venta sugestiva).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Asistencia personal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Asistencia personal exclusiva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Autoservicio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Servicios automáticos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Comunidades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Creación colectiva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76640" y="934247"/>
            <a:ext cx="439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RELACIÓN CON CLIENTES</a:t>
            </a:r>
            <a:endParaRPr lang="es-ES" sz="2400" b="1" dirty="0"/>
          </a:p>
        </p:txBody>
      </p:sp>
      <p:pic>
        <p:nvPicPr>
          <p:cNvPr id="5122" name="Picture 2" descr="C:\Users\Christian\Desktop\ECOSOL\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11" y="2721732"/>
            <a:ext cx="4475436" cy="28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/>
              <a:t>RELACIÓN CON CLIENTES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1649412" y="2837238"/>
            <a:ext cx="88204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/>
              <a:t>¿Cómo te acercas a tus clientes?</a:t>
            </a:r>
          </a:p>
          <a:p>
            <a:pPr algn="ctr"/>
            <a:r>
              <a:rPr lang="es-ES_tradnl" sz="2200" dirty="0" smtClean="0"/>
              <a:t>¿Qué seguimiento fomenta una mejor relación con tus clientes?</a:t>
            </a:r>
          </a:p>
          <a:p>
            <a:pPr algn="ctr"/>
            <a:r>
              <a:rPr lang="es-ES_tradnl" sz="2200" dirty="0" smtClean="0"/>
              <a:t>Ej. Llamadas, correos, </a:t>
            </a:r>
            <a:r>
              <a:rPr lang="es-ES_tradnl" sz="2200" dirty="0" err="1" smtClean="0"/>
              <a:t>newletters</a:t>
            </a:r>
            <a:r>
              <a:rPr lang="es-ES_tradnl" sz="2200" dirty="0" smtClean="0"/>
              <a:t>, promocionales, temporalidad, programas de fidelidad.</a:t>
            </a:r>
          </a:p>
        </p:txBody>
      </p:sp>
    </p:spTree>
    <p:extLst>
      <p:ext uri="{BB962C8B-B14F-4D97-AF65-F5344CB8AC3E}">
        <p14:creationId xmlns:p14="http://schemas.microsoft.com/office/powerpoint/2010/main" val="25710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/>
          <p:cNvSpPr txBox="1"/>
          <p:nvPr/>
        </p:nvSpPr>
        <p:spPr>
          <a:xfrm>
            <a:off x="-207819" y="1461632"/>
            <a:ext cx="126104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atin typeface="Roboto" panose="02000000000000000000" pitchFamily="2" charset="0"/>
                <a:ea typeface="Roboto" panose="02000000000000000000" pitchFamily="2" charset="0"/>
              </a:rPr>
              <a:t>MODELO </a:t>
            </a:r>
            <a:r>
              <a:rPr lang="es-ES" sz="8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DE</a:t>
            </a:r>
          </a:p>
          <a:p>
            <a:pPr algn="ctr"/>
            <a:r>
              <a:rPr lang="es-ES" sz="8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NEGOCIOS</a:t>
            </a:r>
          </a:p>
          <a:p>
            <a:pPr algn="ctr"/>
            <a:r>
              <a:rPr lang="es-ES" sz="8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CANVAS</a:t>
            </a:r>
            <a:endParaRPr lang="es-ES" sz="8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25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0" y="7857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FUENTES DE INGRESOS</a:t>
            </a:r>
            <a:endParaRPr lang="es-ES" sz="2400" b="1" dirty="0"/>
          </a:p>
        </p:txBody>
      </p:sp>
      <p:pic>
        <p:nvPicPr>
          <p:cNvPr id="6146" name="Picture 2" descr="C:\Users\Christian\Desktop\ECOSOL\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63" y="2464593"/>
            <a:ext cx="344963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01701" y="1389916"/>
            <a:ext cx="103885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Un modelo de negocio puede implicar dos tipos diferentes de fuentes de ingresos: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1. Ingresos por transacciones derivados de pagos puntuales de clientes.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2. Ingresos recurrentes derivados de pagos periódicos realizados a cambio del suministro de una propuesta de valor o del servicio posventa de atención al cliente.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Existen varias formas de generar fuentes de ingresos: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Venta de activos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Cuota por uso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Cuota de suscripción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Préstamo/alquiler/leasing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Concesión de licencias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Gastos de corretaje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cs typeface="Gotham Light"/>
              </a:rPr>
              <a:t>Publicidad</a:t>
            </a:r>
          </a:p>
        </p:txBody>
      </p:sp>
    </p:spTree>
    <p:extLst>
      <p:ext uri="{BB962C8B-B14F-4D97-AF65-F5344CB8AC3E}">
        <p14:creationId xmlns:p14="http://schemas.microsoft.com/office/powerpoint/2010/main" val="25085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FUENTES DE INGRESOS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1649412" y="2837238"/>
            <a:ext cx="88204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smtClean="0"/>
              <a:t>¿Cuál es el valor (precio) que nuestros clientes están dispuestos a pagar? (Con base en productos similares y competidores)</a:t>
            </a:r>
          </a:p>
          <a:p>
            <a:pPr algn="ctr"/>
            <a:r>
              <a:rPr lang="es-ES_tradnl" sz="2200" smtClean="0"/>
              <a:t>¿Cómo prefieren pagar? (Pagos únicos o diferidos; a crédito o de contado; efectivo, transferencia, depósito o tarjeta)</a:t>
            </a:r>
            <a:endParaRPr lang="es-ES_tradnl" sz="2200" dirty="0" smtClean="0"/>
          </a:p>
        </p:txBody>
      </p:sp>
    </p:spTree>
    <p:extLst>
      <p:ext uri="{BB962C8B-B14F-4D97-AF65-F5344CB8AC3E}">
        <p14:creationId xmlns:p14="http://schemas.microsoft.com/office/powerpoint/2010/main" val="1559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43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32899" y="1779702"/>
            <a:ext cx="90477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Permiten a las empresas crear y ofrecer una propuesta de valor, llegar a los mercados, establecer relaciones con segmentos de mercado y percibir ingresos. Cada modelo de negocio requiere recursos clave diferentes.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Los recursos clave se pueden dividir en las siguientes categorías: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Físicos,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Económicos,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Intelectuales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Humanos. 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Además, la empresa puede tenerlos en propiedad, alquilarlos u obtenerlos de sus socios clave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.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112474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RECURSOS CLAVE</a:t>
            </a:r>
            <a:endParaRPr lang="es-ES" sz="2400" b="1" dirty="0"/>
          </a:p>
        </p:txBody>
      </p:sp>
      <p:pic>
        <p:nvPicPr>
          <p:cNvPr id="2" name="Picture 2" descr="C:\Users\Christian\Desktop\ECOSOL\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46" y="2736800"/>
            <a:ext cx="3265066" cy="207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RECURSOS CLAVE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1649412" y="2837238"/>
            <a:ext cx="8820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smtClean="0"/>
              <a:t>¿Qué elementos son indispensables para echar a andar la empresa? Ej. Recursos humanos, Financieros, Tecnógicos, etc.</a:t>
            </a:r>
            <a:endParaRPr lang="es-ES_tradnl" sz="2200" dirty="0" smtClean="0"/>
          </a:p>
        </p:txBody>
      </p:sp>
    </p:spTree>
    <p:extLst>
      <p:ext uri="{BB962C8B-B14F-4D97-AF65-F5344CB8AC3E}">
        <p14:creationId xmlns:p14="http://schemas.microsoft.com/office/powerpoint/2010/main" val="32917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8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92200" y="1968707"/>
            <a:ext cx="10007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Estas actividades son las acciones más importantes que debe emprender una empresa para tener éxito, y al igual que los recursos clave, son necesarias para crear y ofrecer una propuesta de valor, llegar a los mercados, establecer relaciones con clientes y percibir ingresos. Además, las actividades también varían en función del modelo de negocio.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Las actividades clave se pueden dividir en las siguientes categorías: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Producción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Resolución de problemas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Plataforma/red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112474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ACTIVIDADES CLAVE</a:t>
            </a:r>
            <a:endParaRPr lang="es-ES" sz="2400" b="1" dirty="0"/>
          </a:p>
        </p:txBody>
      </p:sp>
      <p:pic>
        <p:nvPicPr>
          <p:cNvPr id="8194" name="Picture 2" descr="C:\Users\Christian\Desktop\ECOSOL\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92" y="3460860"/>
            <a:ext cx="2617008" cy="24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RELACIÓN CON CLIENTES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414972" y="2837238"/>
            <a:ext cx="11289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smtClean="0"/>
              <a:t>¿Qué actividades clave se requieren para cumplir la propuesta de valor?</a:t>
            </a:r>
          </a:p>
          <a:p>
            <a:pPr algn="ctr"/>
            <a:r>
              <a:rPr lang="es-ES_tradnl" sz="2200" smtClean="0"/>
              <a:t>¿Qué actividades clave se requieren para mantener las relaciones con clientes?</a:t>
            </a:r>
          </a:p>
          <a:p>
            <a:pPr algn="ctr"/>
            <a:r>
              <a:rPr lang="es-ES_tradnl" sz="2200" smtClean="0"/>
              <a:t>¿Qué actividades son indispensables para iniciar o mantener la operación del negocio?</a:t>
            </a:r>
            <a:endParaRPr lang="es-ES_tradnl" sz="2200" dirty="0" smtClean="0"/>
          </a:p>
        </p:txBody>
      </p:sp>
    </p:spTree>
    <p:extLst>
      <p:ext uri="{BB962C8B-B14F-4D97-AF65-F5344CB8AC3E}">
        <p14:creationId xmlns:p14="http://schemas.microsoft.com/office/powerpoint/2010/main" val="7747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560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29246" y="1589201"/>
            <a:ext cx="11133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Un modelo de negocio describe las bases sobre las que una empresa crea, proporciona y capta valor.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 smtClean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 smtClean="0">
                <a:cs typeface="Gotham Light"/>
              </a:rPr>
              <a:t>Herramienta conceptual: conjunto de elementos y relaciones, que se expresa la lógica de una empresa para: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 smtClean="0">
                <a:cs typeface="Gotham Light"/>
              </a:rPr>
              <a:t>Ganar dinero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 smtClean="0">
                <a:cs typeface="Gotham Light"/>
              </a:rPr>
              <a:t>Generar y ofrecer valor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 smtClean="0">
                <a:cs typeface="Gotham Light"/>
              </a:rPr>
              <a:t>Mercadear y entregar este valor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 smtClean="0">
                <a:cs typeface="Gotham Light"/>
              </a:rPr>
              <a:t>Realizar la red de aliados</a:t>
            </a:r>
            <a:endParaRPr lang="es-MX" dirty="0">
              <a:cs typeface="Gotham Ligh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7883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MODELO DE NEGOCIOS</a:t>
            </a:r>
            <a:endParaRPr lang="es-ES" sz="2800" b="1" dirty="0">
              <a:latin typeface="+mj-lt"/>
            </a:endParaRPr>
          </a:p>
        </p:txBody>
      </p:sp>
      <p:pic>
        <p:nvPicPr>
          <p:cNvPr id="2" name="Picture 2" descr="C:\Users\Christian\Desktop\ECOSOL\2000px-IBM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0" y="5044386"/>
            <a:ext cx="1829076" cy="7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tian\Desktop\ECOSOL\1000px-Deloitt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40" y="5119194"/>
            <a:ext cx="2669792" cy="58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ristian\Desktop\ECOSOL\2000px-Government_of_Canada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16" y="5116269"/>
            <a:ext cx="2939320" cy="5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ristian\Desktop\ECOSOL\Ericsson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20" y="4660900"/>
            <a:ext cx="1661048" cy="14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828800" y="4463534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>
                  <a:lumMod val="75000"/>
                </a:schemeClr>
              </a:buClr>
            </a:pPr>
            <a:r>
              <a:rPr lang="es-MX" dirty="0" smtClean="0">
                <a:cs typeface="Gotham Light"/>
              </a:rPr>
              <a:t>Esta herramienta se ha aplicado y probado a nivel internacional.</a:t>
            </a:r>
            <a:endParaRPr lang="es-MX" dirty="0">
              <a:cs typeface="Gotham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22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16001" y="1551101"/>
            <a:ext cx="101599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Las empresas crean alianzas para optimizar sus modelos de negocio, reducir riesgos o adquirir recursos. Podemos hablar de cuatro tipos de asociaciones: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1. Alianzas estratégicas entre empresas no competidoras.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2.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Coopetición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: asociaciones estratégicas entre empresas competidoras.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3.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Joint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ventures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: (empresas conjuntas) para crear 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nuevos </a:t>
            </a:r>
            <a:r>
              <a:rPr lang="es-MX" smtClean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negocios.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4. Relaciones cliente-proveedor para garantizar la fiabilidad de los suministros.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Puede resultar útil distinguir entre tres motivaciones para establecer asociaciones: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Optimización y economía de escala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Reducción de riesgos e incertidumbre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Compra de determinados recursos y actividades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92154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ALIADOS CLAVE</a:t>
            </a:r>
            <a:endParaRPr lang="es-ES" sz="2400" b="1" dirty="0"/>
          </a:p>
        </p:txBody>
      </p:sp>
      <p:pic>
        <p:nvPicPr>
          <p:cNvPr id="9218" name="Picture 2" descr="C:\Users\Christian\Desktop\ECOSOL\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 bwMode="auto">
          <a:xfrm>
            <a:off x="9176003" y="3975100"/>
            <a:ext cx="1771142" cy="18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/>
              <a:t>ALIADOS / SOCIOS CLAVE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414972" y="2837238"/>
            <a:ext cx="11289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smtClean="0"/>
              <a:t>¿Quiénes son nuestros socios-proveedores clave?</a:t>
            </a:r>
          </a:p>
          <a:p>
            <a:pPr algn="ctr"/>
            <a:r>
              <a:rPr lang="es-ES_tradnl" sz="2200" smtClean="0"/>
              <a:t>¿Qué recursos clave estamos adquisriendo de estos socios-proveedores?</a:t>
            </a:r>
          </a:p>
          <a:p>
            <a:pPr algn="ctr"/>
            <a:r>
              <a:rPr lang="es-ES_tradnl" sz="2200" smtClean="0"/>
              <a:t>¿Qué condiciones especiales nos brindan estos socio-proveedores?</a:t>
            </a:r>
            <a:endParaRPr lang="es-ES_tradnl" sz="2200" dirty="0" smtClean="0"/>
          </a:p>
        </p:txBody>
      </p:sp>
    </p:spTree>
    <p:extLst>
      <p:ext uri="{BB962C8B-B14F-4D97-AF65-F5344CB8AC3E}">
        <p14:creationId xmlns:p14="http://schemas.microsoft.com/office/powerpoint/2010/main" val="35385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667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17599" y="1808184"/>
            <a:ext cx="99568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Las estructuras de bajo coste son más importantes en algunos modelos que en otros, por lo que puede resultar de utilidad distinguir entre dos amplias clases de estructuras de costes: según costes y según valor (muchos modelos de negocio se encuentran entre estos dos extremos).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Características de las estructuras de costes: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Gotham Light"/>
            </a:endParaRP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Costes fijos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Costes variables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Economías de escala</a:t>
            </a:r>
          </a:p>
          <a:p>
            <a:pPr marL="285750" indent="-285750" algn="just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Gotham Light"/>
              </a:rPr>
              <a:t>Economías de campo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112474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ESTRUCTURA DE COSTOS</a:t>
            </a:r>
            <a:endParaRPr lang="es-ES" sz="2400" b="1" dirty="0"/>
          </a:p>
        </p:txBody>
      </p:sp>
      <p:pic>
        <p:nvPicPr>
          <p:cNvPr id="10242" name="Picture 2" descr="C:\Users\Christian\Desktop\ECOSOL\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81" y="2931568"/>
            <a:ext cx="3048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4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0" y="19387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ESTRUCTURA DE COSTOS</a:t>
            </a:r>
            <a:endParaRPr lang="es-ES" sz="2800" b="1" dirty="0"/>
          </a:p>
        </p:txBody>
      </p:sp>
      <p:sp>
        <p:nvSpPr>
          <p:cNvPr id="7" name="1 CuadroTexto"/>
          <p:cNvSpPr txBox="1"/>
          <p:nvPr/>
        </p:nvSpPr>
        <p:spPr>
          <a:xfrm>
            <a:off x="414972" y="2837238"/>
            <a:ext cx="11289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smtClean="0"/>
              <a:t>¿Cuáles son los cosos inherentes más importantes?</a:t>
            </a:r>
          </a:p>
          <a:p>
            <a:pPr algn="ctr"/>
            <a:r>
              <a:rPr lang="es-ES_tradnl" sz="2200" smtClean="0"/>
              <a:t>¿Cuáles son los recursos clave más costosos?</a:t>
            </a:r>
          </a:p>
          <a:p>
            <a:pPr algn="ctr"/>
            <a:r>
              <a:rPr lang="es-ES_tradnl" sz="2200" smtClean="0"/>
              <a:t>¿Cuáles son las actividades clave más costosas?</a:t>
            </a:r>
            <a:endParaRPr lang="es-ES_tradnl" sz="2200" dirty="0" smtClean="0"/>
          </a:p>
        </p:txBody>
      </p:sp>
    </p:spTree>
    <p:extLst>
      <p:ext uri="{BB962C8B-B14F-4D97-AF65-F5344CB8AC3E}">
        <p14:creationId xmlns:p14="http://schemas.microsoft.com/office/powerpoint/2010/main" val="2553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elo Canvas  _ Explicación   - Ejemplo Ub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551" y="1238597"/>
            <a:ext cx="7878350" cy="44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odelo_de_negocio_pokemon_go_explicado_en_canvas_7Nazg4IVCPw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870" y="818147"/>
            <a:ext cx="9610410" cy="54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1576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-207819" y="1910365"/>
            <a:ext cx="126104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PRESENTACIÓN</a:t>
            </a:r>
          </a:p>
          <a:p>
            <a:pPr algn="ctr"/>
            <a:r>
              <a:rPr lang="es-ES" sz="6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MODELO PARA</a:t>
            </a:r>
          </a:p>
          <a:p>
            <a:pPr algn="ctr"/>
            <a:r>
              <a:rPr lang="es-ES" sz="6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EMPRE FEST 2019</a:t>
            </a:r>
            <a:endParaRPr lang="es-ES" sz="6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80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-207819" y="911299"/>
            <a:ext cx="12610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Nombre del Proyecto</a:t>
            </a:r>
            <a:endParaRPr lang="es-ES" sz="6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Resultado de imagen para insertar logo aqu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3" b="7196"/>
          <a:stretch/>
        </p:blipFill>
        <p:spPr bwMode="auto">
          <a:xfrm>
            <a:off x="1134783" y="2506133"/>
            <a:ext cx="318854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 CuadroTexto"/>
          <p:cNvSpPr txBox="1"/>
          <p:nvPr/>
        </p:nvSpPr>
        <p:spPr>
          <a:xfrm>
            <a:off x="4323329" y="3359603"/>
            <a:ext cx="6971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Roboto" panose="02000000000000000000" pitchFamily="2" charset="0"/>
                <a:ea typeface="Roboto" panose="02000000000000000000" pitchFamily="2" charset="0"/>
              </a:rPr>
              <a:t>Justificación del nombre y logotipo</a:t>
            </a:r>
            <a:endParaRPr lang="es-ES"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2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127450" y="1402492"/>
            <a:ext cx="9937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ANTES: Los emprendedores iniciaban negocios.</a:t>
            </a:r>
            <a:endParaRPr lang="es-ES" sz="5400" dirty="0"/>
          </a:p>
        </p:txBody>
      </p:sp>
      <p:sp>
        <p:nvSpPr>
          <p:cNvPr id="4" name="7 CuadroTexto"/>
          <p:cNvSpPr txBox="1"/>
          <p:nvPr/>
        </p:nvSpPr>
        <p:spPr>
          <a:xfrm>
            <a:off x="1127450" y="3703732"/>
            <a:ext cx="9937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AHORA: Los emprendedores inventan modelos de negocios.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3321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/>
          <p:cNvSpPr txBox="1"/>
          <p:nvPr/>
        </p:nvSpPr>
        <p:spPr>
          <a:xfrm>
            <a:off x="1087582" y="1040344"/>
            <a:ext cx="465512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MISIÓN</a:t>
            </a:r>
            <a:endParaRPr lang="es-E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7 CuadroTexto"/>
          <p:cNvSpPr txBox="1"/>
          <p:nvPr/>
        </p:nvSpPr>
        <p:spPr>
          <a:xfrm>
            <a:off x="6468688" y="1040343"/>
            <a:ext cx="465512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VISIÓN</a:t>
            </a:r>
            <a:endParaRPr lang="es-E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7 CuadroTexto"/>
          <p:cNvSpPr txBox="1"/>
          <p:nvPr/>
        </p:nvSpPr>
        <p:spPr>
          <a:xfrm>
            <a:off x="3778135" y="3899921"/>
            <a:ext cx="465512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VALORES</a:t>
            </a:r>
            <a:endParaRPr lang="es-E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87582" y="1502008"/>
            <a:ext cx="4655127" cy="193624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Describe tu misión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68687" y="1502008"/>
            <a:ext cx="4655127" cy="193624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Describe tu visión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778135" y="4361586"/>
            <a:ext cx="4655127" cy="193624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Describe los valores de tu organización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75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1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MODELO CANVAS </a:t>
            </a:r>
            <a:r>
              <a:rPr lang="es-ES" sz="2800" b="1" dirty="0" smtClean="0">
                <a:latin typeface="+mj-lt"/>
              </a:rPr>
              <a:t>EDITABLE</a:t>
            </a:r>
            <a:endParaRPr lang="es-ES" sz="2800" b="1" dirty="0">
              <a:latin typeface="+mj-lt"/>
            </a:endParaRPr>
          </a:p>
        </p:txBody>
      </p:sp>
      <p:sp>
        <p:nvSpPr>
          <p:cNvPr id="12" name="1 CuadroTexto"/>
          <p:cNvSpPr txBox="1"/>
          <p:nvPr/>
        </p:nvSpPr>
        <p:spPr>
          <a:xfrm>
            <a:off x="0" y="6453446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Se puede modificar para presentar de manera completa o dividir en diapositivas para presentar de manera separada.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0784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6499" y="1614601"/>
            <a:ext cx="8343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b="1" dirty="0">
                <a:cs typeface="Gotham Light"/>
              </a:rPr>
              <a:t>2004:</a:t>
            </a:r>
            <a:r>
              <a:rPr lang="es-MX" dirty="0">
                <a:cs typeface="Gotham Light"/>
              </a:rPr>
              <a:t> Alexander </a:t>
            </a:r>
            <a:r>
              <a:rPr lang="es-MX" dirty="0" err="1">
                <a:cs typeface="Gotham Light"/>
              </a:rPr>
              <a:t>Osterwalder</a:t>
            </a:r>
            <a:r>
              <a:rPr lang="es-MX" dirty="0">
                <a:cs typeface="Gotham Light"/>
              </a:rPr>
              <a:t> termina su tesis doctoral sobre la innovación en modelos de negocio, dirigida por el profesor Yves </a:t>
            </a:r>
            <a:r>
              <a:rPr lang="es-MX" dirty="0" err="1">
                <a:cs typeface="Gotham Light"/>
              </a:rPr>
              <a:t>Pigneur</a:t>
            </a:r>
            <a:r>
              <a:rPr lang="es-MX" dirty="0">
                <a:cs typeface="Gotham Light"/>
              </a:rPr>
              <a:t> en la Universidad </a:t>
            </a:r>
            <a:r>
              <a:rPr lang="es-MX" dirty="0" err="1">
                <a:cs typeface="Gotham Light"/>
              </a:rPr>
              <a:t>HEc</a:t>
            </a:r>
            <a:r>
              <a:rPr lang="es-MX" dirty="0">
                <a:cs typeface="Gotham Light"/>
              </a:rPr>
              <a:t> </a:t>
            </a:r>
            <a:r>
              <a:rPr lang="es-MX" dirty="0" err="1">
                <a:cs typeface="Gotham Light"/>
              </a:rPr>
              <a:t>lausanne</a:t>
            </a:r>
            <a:r>
              <a:rPr lang="es-MX" dirty="0">
                <a:cs typeface="Gotham Light"/>
              </a:rPr>
              <a:t> (Suiza).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b="1" dirty="0">
                <a:cs typeface="Gotham Light"/>
              </a:rPr>
              <a:t>2006:</a:t>
            </a:r>
            <a:r>
              <a:rPr lang="es-MX" dirty="0">
                <a:cs typeface="Gotham Light"/>
              </a:rPr>
              <a:t> El método perfilado en la tesis empieza a aplicarse en todo el mundo gracias a su difusión en el blog sobre modelos de negocio de Alexander.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b="1" dirty="0">
                <a:cs typeface="Gotham Light"/>
              </a:rPr>
              <a:t>2011: </a:t>
            </a:r>
            <a:r>
              <a:rPr lang="es-MX" dirty="0" err="1">
                <a:cs typeface="Gotham Light"/>
              </a:rPr>
              <a:t>Osterwalder</a:t>
            </a:r>
            <a:r>
              <a:rPr lang="es-MX" dirty="0">
                <a:cs typeface="Gotham Light"/>
              </a:rPr>
              <a:t> desarrolla la herramienta Modelo de Negocios CANVAS para ver en una sola imagen los elementos claves para entender cómo funciona el negocio.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r>
              <a:rPr lang="es-MX" dirty="0">
                <a:cs typeface="Gotham Light"/>
              </a:rPr>
              <a:t>La manera de describir un modelo de negocio es dividirlo en nueve módulos básicos que reflejen la lógica que sigue una empresa para conseguir ingresos. </a:t>
            </a: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  <a:p>
            <a:pPr algn="just">
              <a:buClr>
                <a:schemeClr val="accent3">
                  <a:lumMod val="75000"/>
                </a:schemeClr>
              </a:buClr>
            </a:pPr>
            <a:endParaRPr lang="es-MX" dirty="0">
              <a:cs typeface="Gotham Light"/>
            </a:endParaRPr>
          </a:p>
        </p:txBody>
      </p:sp>
      <p:pic>
        <p:nvPicPr>
          <p:cNvPr id="4100" name="Picture 4" descr="C:\Users\Christian\Desktop\ECOSOL\alex-a70698472f41b00a495120a0e7ca56f6b5c21c3d7934b302e07dd7c96791db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91" y="2466048"/>
            <a:ext cx="2544422" cy="25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8 CuadroTexto"/>
          <p:cNvSpPr txBox="1"/>
          <p:nvPr/>
        </p:nvSpPr>
        <p:spPr>
          <a:xfrm>
            <a:off x="0" y="8391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¿DÓNDE SURGIÓ?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2680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/>
          <p:nvPr/>
        </p:nvSpPr>
        <p:spPr>
          <a:xfrm>
            <a:off x="0" y="6814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MODELO CANVAS</a:t>
            </a:r>
            <a:endParaRPr lang="es-ES" sz="2800" b="1" dirty="0">
              <a:latin typeface="+mj-lt"/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1443672" y="1351338"/>
            <a:ext cx="923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>
                  <a:lumMod val="75000"/>
                </a:schemeClr>
              </a:buClr>
            </a:pPr>
            <a:r>
              <a:rPr lang="es-MX" dirty="0" smtClean="0">
                <a:cs typeface="Gotham Light"/>
              </a:rPr>
              <a:t>El modelo de negocios CANVAS permite describir el modelo de negocio de tu empresa, de la competencia o de cualquier otra empresa, y reflexionar sobre él.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5104" t="17021" r="24687" b="19059"/>
          <a:stretch/>
        </p:blipFill>
        <p:spPr>
          <a:xfrm>
            <a:off x="2975291" y="2144328"/>
            <a:ext cx="6168710" cy="44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644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Propuesta de Valor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80812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Relación con Clientes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1980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Segmento de Mercado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73082" y="880559"/>
            <a:ext cx="20116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Alianzas Clave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784762" y="8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Actividades Clave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773082" y="4480559"/>
            <a:ext cx="5012575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Estructura de Costos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785658" y="4480559"/>
            <a:ext cx="5045826" cy="197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Fuentes de Ingresos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278476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Recursos Clave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6808122" y="2680559"/>
            <a:ext cx="2011680" cy="18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MX" dirty="0" smtClean="0"/>
              <a:t>Canales</a:t>
            </a:r>
            <a:endParaRPr lang="es-MX" dirty="0"/>
          </a:p>
        </p:txBody>
      </p:sp>
      <p:sp>
        <p:nvSpPr>
          <p:cNvPr id="12" name="1 CuadroTexto"/>
          <p:cNvSpPr txBox="1"/>
          <p:nvPr/>
        </p:nvSpPr>
        <p:spPr>
          <a:xfrm>
            <a:off x="0" y="357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latin typeface="+mj-lt"/>
              </a:rPr>
              <a:t>MODELO CANVAS EDITABLE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8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/>
          <p:nvPr/>
        </p:nvSpPr>
        <p:spPr>
          <a:xfrm>
            <a:off x="0" y="8643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+mj-lt"/>
              </a:rPr>
              <a:t>PROPUESTA DE VALOR</a:t>
            </a:r>
          </a:p>
        </p:txBody>
      </p:sp>
      <p:sp>
        <p:nvSpPr>
          <p:cNvPr id="8" name="1 CuadroTexto"/>
          <p:cNvSpPr txBox="1"/>
          <p:nvPr/>
        </p:nvSpPr>
        <p:spPr>
          <a:xfrm>
            <a:off x="1957680" y="1762818"/>
            <a:ext cx="8203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/>
              <a:t>La propuesta de valor soluciona un problema o satisface la necesidad de los clientes, esta constituye una serie de ventajas que una empresa ofrece a los clientes</a:t>
            </a:r>
            <a:r>
              <a:rPr lang="es-ES_tradnl" sz="2200" dirty="0" smtClean="0"/>
              <a:t>.</a:t>
            </a:r>
          </a:p>
        </p:txBody>
      </p:sp>
      <p:sp>
        <p:nvSpPr>
          <p:cNvPr id="9" name="1 CuadroTexto"/>
          <p:cNvSpPr txBox="1"/>
          <p:nvPr/>
        </p:nvSpPr>
        <p:spPr>
          <a:xfrm>
            <a:off x="1030446" y="3355283"/>
            <a:ext cx="352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FORMAS DE CREAR </a:t>
            </a:r>
            <a:r>
              <a:rPr lang="es-ES_tradnl" dirty="0" smtClean="0"/>
              <a:t>VALOR</a:t>
            </a: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93" y="3355283"/>
            <a:ext cx="4113326" cy="249941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30445" y="3843278"/>
            <a:ext cx="5362041" cy="286232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dirty="0" smtClean="0"/>
              <a:t>Novedad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Mejora el rendimiento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Personalización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El trabajo hecho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Diseño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Precio</a:t>
            </a:r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endParaRPr lang="es-ES_tradnl" dirty="0"/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endParaRPr lang="es-ES_tradnl" dirty="0"/>
          </a:p>
          <a:p>
            <a:pPr marL="285750" indent="-285750">
              <a:buFontTx/>
              <a:buChar char="-"/>
            </a:pPr>
            <a:r>
              <a:rPr lang="es-ES_tradnl" dirty="0" smtClean="0"/>
              <a:t>Marca/Estatus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Reducción de costos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Accesibilidad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Reducción del riesgo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Comodidad/Utilidad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045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chael-Porter-Estrategia-Organizacio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044" y="937029"/>
            <a:ext cx="7475912" cy="49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1649</Words>
  <Application>Microsoft Office PowerPoint</Application>
  <PresentationFormat>Panorámica</PresentationFormat>
  <Paragraphs>302</Paragraphs>
  <Slides>41</Slides>
  <Notes>12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Gotham Light</vt:lpstr>
      <vt:lpstr>Roboto</vt:lpstr>
      <vt:lpstr>Roboto Black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LOURDES</cp:lastModifiedBy>
  <cp:revision>54</cp:revision>
  <dcterms:created xsi:type="dcterms:W3CDTF">2019-09-19T17:34:06Z</dcterms:created>
  <dcterms:modified xsi:type="dcterms:W3CDTF">2019-11-05T18:10:59Z</dcterms:modified>
</cp:coreProperties>
</file>